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73" r:id="rId3"/>
    <p:sldId id="274" r:id="rId4"/>
    <p:sldId id="275" r:id="rId5"/>
    <p:sldId id="276" r:id="rId6"/>
    <p:sldId id="256" r:id="rId7"/>
    <p:sldId id="258" r:id="rId8"/>
    <p:sldId id="259" r:id="rId9"/>
    <p:sldId id="261" r:id="rId10"/>
    <p:sldId id="262" r:id="rId11"/>
    <p:sldId id="263" r:id="rId12"/>
    <p:sldId id="269" r:id="rId13"/>
    <p:sldId id="277" r:id="rId14"/>
    <p:sldId id="266" r:id="rId15"/>
    <p:sldId id="268" r:id="rId16"/>
    <p:sldId id="270" r:id="rId1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4C99E-D90E-4CDB-A292-0292AF73C013}" type="datetimeFigureOut">
              <a:rPr lang="es-CO" smtClean="0"/>
              <a:t>2/02/2021</a:t>
            </a:fld>
            <a:endParaRPr lang="es-CO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E4893-0C7B-4D8D-B2E0-DC713DD7A5DF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4C99E-D90E-4CDB-A292-0292AF73C013}" type="datetimeFigureOut">
              <a:rPr lang="es-CO" smtClean="0"/>
              <a:t>2/02/2021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E4893-0C7B-4D8D-B2E0-DC713DD7A5D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4C99E-D90E-4CDB-A292-0292AF73C013}" type="datetimeFigureOut">
              <a:rPr lang="es-CO" smtClean="0"/>
              <a:t>2/02/2021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E4893-0C7B-4D8D-B2E0-DC713DD7A5D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4C99E-D90E-4CDB-A292-0292AF73C013}" type="datetimeFigureOut">
              <a:rPr lang="es-CO" smtClean="0"/>
              <a:t>2/02/2021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E4893-0C7B-4D8D-B2E0-DC713DD7A5D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4C99E-D90E-4CDB-A292-0292AF73C013}" type="datetimeFigureOut">
              <a:rPr lang="es-CO" smtClean="0"/>
              <a:t>2/02/2021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E4893-0C7B-4D8D-B2E0-DC713DD7A5DF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4C99E-D90E-4CDB-A292-0292AF73C013}" type="datetimeFigureOut">
              <a:rPr lang="es-CO" smtClean="0"/>
              <a:t>2/02/2021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E4893-0C7B-4D8D-B2E0-DC713DD7A5D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4C99E-D90E-4CDB-A292-0292AF73C013}" type="datetimeFigureOut">
              <a:rPr lang="es-CO" smtClean="0"/>
              <a:t>2/02/2021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E4893-0C7B-4D8D-B2E0-DC713DD7A5D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4C99E-D90E-4CDB-A292-0292AF73C013}" type="datetimeFigureOut">
              <a:rPr lang="es-CO" smtClean="0"/>
              <a:t>2/02/2021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E4893-0C7B-4D8D-B2E0-DC713DD7A5D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4C99E-D90E-4CDB-A292-0292AF73C013}" type="datetimeFigureOut">
              <a:rPr lang="es-CO" smtClean="0"/>
              <a:t>2/02/2021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E4893-0C7B-4D8D-B2E0-DC713DD7A5D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4C99E-D90E-4CDB-A292-0292AF73C013}" type="datetimeFigureOut">
              <a:rPr lang="es-CO" smtClean="0"/>
              <a:t>2/02/2021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E4893-0C7B-4D8D-B2E0-DC713DD7A5D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4C99E-D90E-4CDB-A292-0292AF73C013}" type="datetimeFigureOut">
              <a:rPr lang="es-CO" smtClean="0"/>
              <a:t>2/02/2021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19E4893-0C7B-4D8D-B2E0-DC713DD7A5DF}" type="slidenum">
              <a:rPr lang="es-CO" smtClean="0"/>
              <a:t>‹Nº›</a:t>
            </a:fld>
            <a:endParaRPr lang="es-C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84C99E-D90E-4CDB-A292-0292AF73C013}" type="datetimeFigureOut">
              <a:rPr lang="es-CO" smtClean="0"/>
              <a:t>2/02/2021</a:t>
            </a:fld>
            <a:endParaRPr lang="es-CO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19E4893-0C7B-4D8D-B2E0-DC713DD7A5DF}" type="slidenum">
              <a:rPr lang="es-CO" smtClean="0"/>
              <a:t>‹Nº›</a:t>
            </a:fld>
            <a:endParaRPr lang="es-CO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499992" y="3284984"/>
            <a:ext cx="4176464" cy="331236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4 CuadroTexto"/>
          <p:cNvSpPr txBox="1"/>
          <p:nvPr/>
        </p:nvSpPr>
        <p:spPr>
          <a:xfrm>
            <a:off x="251520" y="512044"/>
            <a:ext cx="525658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40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TRABAJO </a:t>
            </a:r>
          </a:p>
          <a:p>
            <a:pPr algn="ctr"/>
            <a:r>
              <a:rPr lang="es-CO" sz="440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EN </a:t>
            </a:r>
          </a:p>
          <a:p>
            <a:pPr algn="ctr"/>
            <a:r>
              <a:rPr lang="es-CO" sz="440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EQUIPO</a:t>
            </a:r>
            <a:endParaRPr lang="es-CO" sz="4400" dirty="0">
              <a:solidFill>
                <a:schemeClr val="tx1">
                  <a:lumMod val="95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6" name="Picture 10" descr="http://images04.olx.com/ui/2/12/67/35710567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9912" y="2635702"/>
            <a:ext cx="4432738" cy="34563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279615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500034" y="3143248"/>
            <a:ext cx="3429024" cy="314327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42910" y="1071546"/>
            <a:ext cx="830103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4000" b="1" dirty="0" smtClean="0">
                <a:latin typeface="Comic Sans MS" pitchFamily="66" charset="0"/>
                <a:cs typeface="Arial" pitchFamily="34" charset="0"/>
              </a:rPr>
              <a:t>3. </a:t>
            </a:r>
            <a:r>
              <a:rPr lang="es-ES" sz="2800" b="1" dirty="0" smtClean="0">
                <a:latin typeface="Comic Sans MS" pitchFamily="66" charset="0"/>
                <a:cs typeface="Arial" pitchFamily="34" charset="0"/>
              </a:rPr>
              <a:t>Todos </a:t>
            </a:r>
            <a:r>
              <a:rPr lang="es-ES" sz="2800" b="1" dirty="0">
                <a:latin typeface="Comic Sans MS" pitchFamily="66" charset="0"/>
                <a:cs typeface="Arial" pitchFamily="34" charset="0"/>
              </a:rPr>
              <a:t>deben </a:t>
            </a:r>
            <a:r>
              <a:rPr lang="es-ES" sz="2800" b="1" dirty="0" smtClean="0">
                <a:latin typeface="Comic Sans MS" pitchFamily="66" charset="0"/>
                <a:cs typeface="Arial" pitchFamily="34" charset="0"/>
              </a:rPr>
              <a:t>cooperar</a:t>
            </a:r>
          </a:p>
          <a:p>
            <a:pPr>
              <a:buNone/>
            </a:pPr>
            <a:endParaRPr lang="es-ES"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4" descr="http://4.bp.blogspot.com/-tgjscn8GJt0/TZHxx5RRUvI/AAAAAAAAGCk/GC7nQ-j4pcA/s1600/trabajo-en-equip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643182"/>
            <a:ext cx="3500462" cy="3214686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</p:pic>
      <p:sp>
        <p:nvSpPr>
          <p:cNvPr id="6" name="5 CuadroTexto"/>
          <p:cNvSpPr txBox="1"/>
          <p:nvPr/>
        </p:nvSpPr>
        <p:spPr>
          <a:xfrm>
            <a:off x="4714876" y="2214554"/>
            <a:ext cx="392909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i="1" dirty="0" smtClean="0"/>
              <a:t>“</a:t>
            </a:r>
            <a:r>
              <a:rPr lang="es-ES" sz="2400" i="1" dirty="0" smtClean="0">
                <a:latin typeface="Comic Sans MS" pitchFamily="66" charset="0"/>
              </a:rPr>
              <a:t>Un equipo de trabajo no funcionará si todos sus miembros no son positivos y colaborativos, dispuestos a colaborar o animar a los demás miembros del equipo cuando sea preciso.”</a:t>
            </a:r>
            <a:br>
              <a:rPr lang="es-ES" sz="2400" i="1" dirty="0" smtClean="0">
                <a:latin typeface="Comic Sans MS" pitchFamily="66" charset="0"/>
              </a:rPr>
            </a:br>
            <a:r>
              <a:rPr lang="es-ES" sz="2400" i="1" dirty="0" smtClean="0">
                <a:latin typeface="Comic Sans MS" pitchFamily="66" charset="0"/>
              </a:rPr>
              <a:t>-Juan Martínez</a:t>
            </a:r>
            <a:endParaRPr lang="es-CO" sz="2400" i="1" dirty="0" smtClean="0">
              <a:latin typeface="Comic Sans MS" pitchFamily="66" charset="0"/>
              <a:cs typeface="Arial" pitchFamily="34" charset="0"/>
            </a:endParaRPr>
          </a:p>
          <a:p>
            <a:endParaRPr lang="es-CO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71435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s-CO" sz="4000" dirty="0" smtClean="0">
                <a:latin typeface="Comic Sans MS" pitchFamily="66" charset="0"/>
              </a:rPr>
              <a:t>4. </a:t>
            </a:r>
            <a:r>
              <a:rPr lang="es-CO" sz="2800" b="1" dirty="0" smtClean="0">
                <a:latin typeface="Comic Sans MS" pitchFamily="66" charset="0"/>
              </a:rPr>
              <a:t>INFORMACIÓN </a:t>
            </a:r>
            <a:r>
              <a:rPr lang="es-CO" sz="2800" b="1" dirty="0" smtClean="0">
                <a:latin typeface="Comic Sans MS" pitchFamily="66" charset="0"/>
              </a:rPr>
              <a:t>COMPARTIDA</a:t>
            </a:r>
          </a:p>
          <a:p>
            <a:pPr>
              <a:buNone/>
            </a:pPr>
            <a:endParaRPr lang="es-CO" sz="2400" dirty="0">
              <a:cs typeface="Arial" pitchFamily="34" charset="0"/>
            </a:endParaRPr>
          </a:p>
        </p:txBody>
      </p:sp>
      <p:pic>
        <p:nvPicPr>
          <p:cNvPr id="19458" name="Picture 2" descr="http://1.bp.blogspot.com/-VrRogXGV1ls/TWgR0nbaaxI/AAAAAAAAAA8/O44Klw427X8/s1600/burros-trabajo-en-equipo-231x300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1785926"/>
            <a:ext cx="4057663" cy="4143404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642910" y="2357430"/>
            <a:ext cx="31432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i="1" dirty="0" smtClean="0">
                <a:latin typeface="Comic Sans MS" pitchFamily="66" charset="0"/>
                <a:cs typeface="Arial" pitchFamily="34" charset="0"/>
              </a:rPr>
              <a:t>En todo equipo de trabajo debe haber buena comunicación, ya que impide que se generen conflictos que afecten el ambiente de trabajo.</a:t>
            </a:r>
          </a:p>
          <a:p>
            <a:endParaRPr lang="es-CO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www.monografias.com/trabajos26/liderazgo-y-equipo/ES10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000108"/>
            <a:ext cx="7919815" cy="4929222"/>
          </a:xfrm>
          <a:prstGeom prst="rect">
            <a:avLst/>
          </a:prstGeom>
          <a:noFill/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71600" y="4221088"/>
            <a:ext cx="8515352" cy="302576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CO" sz="4000" b="1" dirty="0"/>
              <a:t>¡</a:t>
            </a:r>
            <a:r>
              <a:rPr lang="es-CO" sz="4000" b="1" dirty="0" smtClean="0">
                <a:solidFill>
                  <a:schemeClr val="accent6">
                    <a:lumMod val="75000"/>
                  </a:schemeClr>
                </a:solidFill>
              </a:rPr>
              <a:t>ROLES</a:t>
            </a:r>
            <a:r>
              <a:rPr lang="es-CO" sz="4000" b="1" dirty="0" smtClean="0"/>
              <a:t> </a:t>
            </a:r>
            <a:r>
              <a:rPr lang="es-CO" sz="2400" b="1" dirty="0" smtClean="0"/>
              <a:t>QUE SE OBSERVAN!</a:t>
            </a:r>
            <a:endParaRPr lang="es-CO" sz="2400" b="1" dirty="0"/>
          </a:p>
        </p:txBody>
      </p:sp>
      <p:cxnSp>
        <p:nvCxnSpPr>
          <p:cNvPr id="6" name="5 Conector recto"/>
          <p:cNvCxnSpPr/>
          <p:nvPr/>
        </p:nvCxnSpPr>
        <p:spPr>
          <a:xfrm rot="5400000">
            <a:off x="-1857420" y="4000504"/>
            <a:ext cx="4429156" cy="15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rot="10800000" flipV="1">
            <a:off x="508764" y="6357958"/>
            <a:ext cx="6349252" cy="1031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2.bp.blogspot.com/_O6py4-QLGrI/SjrANo3PAUI/AAAAAAAAAZ0/FtYgvkAPXdk/s400/afiche-trabajo+en+equipo-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7624" y="260648"/>
            <a:ext cx="6696744" cy="64087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8740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571480"/>
            <a:ext cx="8229600" cy="5857916"/>
          </a:xfrm>
        </p:spPr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es-CO" sz="2400" b="1" i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Coordinador</a:t>
            </a:r>
            <a:r>
              <a:rPr lang="es-CO" sz="24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. </a:t>
            </a:r>
            <a:endParaRPr lang="es-CO" sz="2400" b="1" dirty="0" smtClean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  <a:p>
            <a:pPr lvl="0">
              <a:buNone/>
            </a:pPr>
            <a:r>
              <a:rPr lang="es-CO" sz="2400" dirty="0" smtClean="0">
                <a:latin typeface="Comic Sans MS" pitchFamily="66" charset="0"/>
              </a:rPr>
              <a:t>Coordina </a:t>
            </a:r>
            <a:r>
              <a:rPr lang="es-CO" sz="2400" dirty="0">
                <a:latin typeface="Comic Sans MS" pitchFamily="66" charset="0"/>
              </a:rPr>
              <a:t>los esfuerzos de todos para alcanzar metas, aunque no ocupe el cargo de líder.</a:t>
            </a:r>
          </a:p>
          <a:p>
            <a:pPr lvl="0"/>
            <a:endParaRPr lang="es-CO" sz="2400" i="1" dirty="0" smtClean="0">
              <a:latin typeface="Comic Sans MS" pitchFamily="66" charset="0"/>
            </a:endParaRPr>
          </a:p>
          <a:p>
            <a:pPr lvl="0">
              <a:buNone/>
            </a:pPr>
            <a:r>
              <a:rPr lang="es-CO" sz="2400" b="1" i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Impulsor</a:t>
            </a:r>
            <a:r>
              <a:rPr lang="es-CO" sz="24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. </a:t>
            </a:r>
            <a:endParaRPr lang="es-CO" sz="2400" b="1" dirty="0" smtClean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  <a:p>
            <a:pPr lvl="0">
              <a:buNone/>
            </a:pPr>
            <a:r>
              <a:rPr lang="es-CO" sz="2400" dirty="0" smtClean="0">
                <a:latin typeface="Comic Sans MS" pitchFamily="66" charset="0"/>
              </a:rPr>
              <a:t>Está </a:t>
            </a:r>
            <a:r>
              <a:rPr lang="es-CO" sz="2400" dirty="0">
                <a:latin typeface="Comic Sans MS" pitchFamily="66" charset="0"/>
              </a:rPr>
              <a:t>lleno de energía, “empuja” a los demás para avanzar en el trabajo.</a:t>
            </a:r>
          </a:p>
          <a:p>
            <a:pPr lvl="0"/>
            <a:endParaRPr lang="es-CO" sz="2400" i="1" dirty="0" smtClean="0">
              <a:latin typeface="Comic Sans MS" pitchFamily="66" charset="0"/>
            </a:endParaRPr>
          </a:p>
          <a:p>
            <a:pPr lvl="0">
              <a:buNone/>
            </a:pPr>
            <a:r>
              <a:rPr lang="es-CO" sz="2400" b="1" i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Creador</a:t>
            </a:r>
            <a:r>
              <a:rPr lang="es-CO" sz="24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. </a:t>
            </a:r>
            <a:endParaRPr lang="es-CO" sz="2400" b="1" dirty="0" smtClean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  <a:p>
            <a:pPr lvl="0">
              <a:buNone/>
            </a:pPr>
            <a:r>
              <a:rPr lang="es-CO" sz="2400" dirty="0" smtClean="0">
                <a:latin typeface="Comic Sans MS" pitchFamily="66" charset="0"/>
              </a:rPr>
              <a:t>La </a:t>
            </a:r>
            <a:r>
              <a:rPr lang="es-CO" sz="2400" dirty="0">
                <a:latin typeface="Comic Sans MS" pitchFamily="66" charset="0"/>
              </a:rPr>
              <a:t>persona llena de ideas, fuente de propuestas y sugerencias originales.</a:t>
            </a:r>
          </a:p>
          <a:p>
            <a:pPr lvl="0"/>
            <a:endParaRPr lang="es-CO" sz="2400" i="1" dirty="0" smtClean="0">
              <a:latin typeface="Comic Sans MS" pitchFamily="66" charset="0"/>
            </a:endParaRPr>
          </a:p>
          <a:p>
            <a:pPr lvl="0">
              <a:buNone/>
            </a:pPr>
            <a:r>
              <a:rPr lang="es-CO" sz="2400" b="1" i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Evaluador</a:t>
            </a:r>
            <a:r>
              <a:rPr lang="es-CO" sz="24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. </a:t>
            </a:r>
            <a:endParaRPr lang="es-CO" sz="2400" b="1" dirty="0" smtClean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  <a:p>
            <a:pPr lvl="0">
              <a:buNone/>
            </a:pPr>
            <a:r>
              <a:rPr lang="es-CO" sz="2400" dirty="0" smtClean="0">
                <a:latin typeface="Comic Sans MS" pitchFamily="66" charset="0"/>
              </a:rPr>
              <a:t>Analiza </a:t>
            </a:r>
            <a:r>
              <a:rPr lang="es-CO" sz="2400" dirty="0">
                <a:latin typeface="Comic Sans MS" pitchFamily="66" charset="0"/>
              </a:rPr>
              <a:t>las ideas presentadas, valora sus pro y sus contra, </a:t>
            </a:r>
            <a:r>
              <a:rPr lang="es-CO" sz="2400" dirty="0" smtClean="0">
                <a:latin typeface="Comic Sans MS" pitchFamily="66" charset="0"/>
              </a:rPr>
              <a:t>proporciona </a:t>
            </a:r>
            <a:r>
              <a:rPr lang="es-CO" sz="2400" dirty="0">
                <a:latin typeface="Comic Sans MS" pitchFamily="66" charset="0"/>
              </a:rPr>
              <a:t>instrumentos de análisis</a:t>
            </a:r>
            <a:r>
              <a:rPr lang="es-CO" sz="2400" dirty="0" smtClean="0">
                <a:latin typeface="Comic Sans MS" pitchFamily="66" charset="0"/>
              </a:rPr>
              <a:t>.</a:t>
            </a:r>
          </a:p>
          <a:p>
            <a:pPr lvl="0">
              <a:buNone/>
            </a:pPr>
            <a:endParaRPr lang="es-CO" sz="2400" dirty="0">
              <a:latin typeface="Comic Sans MS" pitchFamily="66" charset="0"/>
            </a:endParaRPr>
          </a:p>
          <a:p>
            <a:pPr lvl="0">
              <a:buNone/>
            </a:pPr>
            <a:r>
              <a:rPr lang="es-CO" sz="2400" b="1" i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Rematador</a:t>
            </a:r>
            <a:r>
              <a:rPr lang="es-CO" sz="2400" b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. </a:t>
            </a:r>
          </a:p>
          <a:p>
            <a:pPr lvl="0">
              <a:buNone/>
            </a:pPr>
            <a:r>
              <a:rPr lang="es-CO" sz="2400" dirty="0" smtClean="0">
                <a:latin typeface="Comic Sans MS" pitchFamily="66" charset="0"/>
              </a:rPr>
              <a:t>Se preocupa por lo que puede estar mal hecho, se preocupa por los detalles para asegurarse de que se ha hecho todo y nada se ha pasado por alto.</a:t>
            </a:r>
          </a:p>
          <a:p>
            <a:pPr lvl="0">
              <a:buNone/>
            </a:pPr>
            <a:endParaRPr lang="es-CO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785794"/>
            <a:ext cx="8501122" cy="628652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s-CO" sz="2000" b="1" i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Realizador</a:t>
            </a:r>
            <a:r>
              <a:rPr lang="es-CO" sz="2000" b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. </a:t>
            </a:r>
          </a:p>
          <a:p>
            <a:pPr lvl="0">
              <a:buNone/>
            </a:pPr>
            <a:r>
              <a:rPr lang="es-CO" sz="2000" dirty="0" smtClean="0">
                <a:latin typeface="Comic Sans MS" pitchFamily="66" charset="0"/>
              </a:rPr>
              <a:t>Es el organizador práctico que transforma las decisiones y estrategias en tareas definidas y realizables, que los miembros del equipo puedan manejar. </a:t>
            </a:r>
          </a:p>
          <a:p>
            <a:pPr lvl="0">
              <a:buNone/>
            </a:pPr>
            <a:endParaRPr lang="es-CO" sz="2000" i="1" dirty="0" smtClean="0">
              <a:latin typeface="Comic Sans MS" pitchFamily="66" charset="0"/>
            </a:endParaRPr>
          </a:p>
          <a:p>
            <a:pPr lvl="0">
              <a:buNone/>
            </a:pPr>
            <a:r>
              <a:rPr lang="es-CO" sz="2000" b="1" i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Investigador</a:t>
            </a:r>
            <a:r>
              <a:rPr lang="es-CO" sz="20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. </a:t>
            </a:r>
            <a:endParaRPr lang="es-CO" sz="2000" b="1" dirty="0" smtClean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  <a:p>
            <a:pPr lvl="0">
              <a:buNone/>
            </a:pPr>
            <a:r>
              <a:rPr lang="es-CO" sz="2000" dirty="0" smtClean="0">
                <a:latin typeface="Comic Sans MS" pitchFamily="66" charset="0"/>
              </a:rPr>
              <a:t>El </a:t>
            </a:r>
            <a:r>
              <a:rPr lang="es-CO" sz="2000" dirty="0">
                <a:latin typeface="Comic Sans MS" pitchFamily="66" charset="0"/>
              </a:rPr>
              <a:t>que aporta ideas del “exterior” de la organización, su papel principal es evitar que el equipo se quede estancado. A veces se confunde con el “creador” pero, a diferencia de este, no aporta ideas originales, sino conocidas por sus lecturas, observaciones, u otras fuentes externas.</a:t>
            </a:r>
          </a:p>
          <a:p>
            <a:pPr lvl="0">
              <a:buNone/>
            </a:pPr>
            <a:endParaRPr lang="es-CO" sz="2000" i="1" dirty="0" smtClean="0">
              <a:latin typeface="Comic Sans MS" pitchFamily="66" charset="0"/>
            </a:endParaRPr>
          </a:p>
          <a:p>
            <a:pPr lvl="0">
              <a:buNone/>
            </a:pPr>
            <a:r>
              <a:rPr lang="es-CO" sz="2000" b="1" i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Comunicador</a:t>
            </a:r>
            <a:r>
              <a:rPr lang="es-CO" sz="20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. </a:t>
            </a:r>
            <a:endParaRPr lang="es-CO" sz="2000" b="1" dirty="0" smtClean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  <a:p>
            <a:pPr lvl="0">
              <a:buNone/>
            </a:pPr>
            <a:r>
              <a:rPr lang="es-CO" sz="2000" dirty="0" smtClean="0">
                <a:latin typeface="Comic Sans MS" pitchFamily="66" charset="0"/>
              </a:rPr>
              <a:t>El </a:t>
            </a:r>
            <a:r>
              <a:rPr lang="es-CO" sz="2000" dirty="0">
                <a:latin typeface="Comic Sans MS" pitchFamily="66" charset="0"/>
              </a:rPr>
              <a:t>más sensible para identificar necesidades e inquietudes de los demás miembros.. Su instinto lo lleva a crear ideas en los demás, sirve de “puente” en el manejo de conflictos.</a:t>
            </a:r>
          </a:p>
          <a:p>
            <a:pPr lvl="0">
              <a:buNone/>
            </a:pPr>
            <a:endParaRPr lang="es-CO" sz="2000" i="1" dirty="0" smtClean="0">
              <a:latin typeface="Comic Sans MS" pitchFamily="66" charset="0"/>
            </a:endParaRPr>
          </a:p>
          <a:p>
            <a:endParaRPr lang="es-CO" sz="2000" dirty="0" smtClean="0"/>
          </a:p>
          <a:p>
            <a:pPr>
              <a:buNone/>
            </a:pPr>
            <a:endParaRPr lang="es-CO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29209" y="1844824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CO" sz="66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GRACIAS</a:t>
            </a:r>
            <a:endParaRPr lang="es-CO" sz="6600" dirty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4" name="Picture 8" descr="http://2.bp.blogspot.com/-HymjM0ehR4Q/TYc-vTOjNgI/AAAAAAAAAAU/E58OsC1dWmg/s1600/equipo-de-trabajo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1721" y="3501008"/>
            <a:ext cx="5184576" cy="24482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http://3.bp.blogspot.com/-XvXVSnSyc2w/TWVXy0w2G-I/AAAAAAAAAC4/TwVsmsgfmL4/s1600/trabajo-en-equip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9872" y="1268760"/>
            <a:ext cx="5256584" cy="5112568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507288" cy="1143000"/>
          </a:xfrm>
        </p:spPr>
        <p:txBody>
          <a:bodyPr>
            <a:normAutofit/>
          </a:bodyPr>
          <a:lstStyle/>
          <a:p>
            <a:r>
              <a:rPr lang="es-CO" sz="4000" b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DEFINICIÓN</a:t>
            </a:r>
            <a:endParaRPr lang="es-CO" sz="4000" b="1" dirty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61298" y="2132855"/>
            <a:ext cx="417646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  <a:cs typeface="Arial" pitchFamily="34" charset="0"/>
              </a:rPr>
              <a:t>Es un grupo de personas organizados  para alcanzar un objetivo en común</a:t>
            </a:r>
            <a:r>
              <a:rPr lang="es-CO" sz="3200" dirty="0" smtClean="0">
                <a:latin typeface="Arial" pitchFamily="34" charset="0"/>
                <a:cs typeface="Arial" pitchFamily="34" charset="0"/>
              </a:rPr>
              <a:t>.</a:t>
            </a:r>
            <a:endParaRPr lang="es-CO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1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439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s-CO" dirty="0" smtClean="0"/>
          </a:p>
          <a:p>
            <a:pPr marL="0" indent="0" algn="ctr">
              <a:buNone/>
            </a:pPr>
            <a:r>
              <a:rPr lang="es-CO" sz="2800" dirty="0" smtClean="0">
                <a:latin typeface="Comic Sans MS" pitchFamily="66" charset="0"/>
                <a:cs typeface="Arial" pitchFamily="34" charset="0"/>
              </a:rPr>
              <a:t>El </a:t>
            </a:r>
            <a:r>
              <a:rPr lang="es-CO" sz="44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  <a:cs typeface="Arial" pitchFamily="34" charset="0"/>
              </a:rPr>
              <a:t>trabajo en equipo </a:t>
            </a:r>
            <a:r>
              <a:rPr lang="es-CO" sz="2800" dirty="0">
                <a:latin typeface="Comic Sans MS" pitchFamily="66" charset="0"/>
                <a:cs typeface="Arial" pitchFamily="34" charset="0"/>
              </a:rPr>
              <a:t>es un proceso que permite que un grupo de personas con objetivos comunes, conocimientos complementarios alcancen metas comunes cuya responsabilidad o cumplimiento les compete a </a:t>
            </a:r>
            <a:r>
              <a:rPr lang="es-CO" sz="2800" dirty="0" smtClean="0">
                <a:latin typeface="Comic Sans MS" pitchFamily="66" charset="0"/>
                <a:cs typeface="Arial" pitchFamily="34" charset="0"/>
              </a:rPr>
              <a:t>todos.</a:t>
            </a:r>
            <a:endParaRPr lang="es-CO" sz="2800" dirty="0">
              <a:latin typeface="Comic Sans MS" pitchFamily="66" charset="0"/>
              <a:cs typeface="Arial" pitchFamily="34" charset="0"/>
            </a:endParaRPr>
          </a:p>
        </p:txBody>
      </p:sp>
      <p:pic>
        <p:nvPicPr>
          <p:cNvPr id="4" name="Picture 16" descr="http://www.cursosuniversitarios.net/wp-content/uploads/2011/12/cursos-universitario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573016"/>
            <a:ext cx="8496944" cy="30114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0444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http://www.formabask.com/wp-content/uploads/2012/02/Trabajo-en-equip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0640" y="3140968"/>
            <a:ext cx="7853808" cy="3240360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1902768" y="1484784"/>
            <a:ext cx="532859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400" b="1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Trabajo en equipo  v</a:t>
            </a:r>
            <a:r>
              <a:rPr lang="es-CO" sz="3600" b="1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s</a:t>
            </a:r>
            <a:r>
              <a:rPr lang="es-CO" sz="4400" b="1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  </a:t>
            </a:r>
          </a:p>
          <a:p>
            <a:pPr algn="ctr"/>
            <a:r>
              <a:rPr lang="es-CO" sz="4400" b="1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trabajo en grupo</a:t>
            </a:r>
            <a:endParaRPr lang="es-CO" sz="4400" b="1" dirty="0">
              <a:solidFill>
                <a:schemeClr val="accent3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40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4" descr="http://images2.wikia.nocookie.net/__cb20100426125159/conocimientoengrupo/es/images/0/08/Trabajo-en-equip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773578" y="1700808"/>
            <a:ext cx="3564396" cy="485740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/>
            <a:r>
              <a:rPr lang="es-CO" sz="2000" dirty="0" smtClean="0">
                <a:latin typeface="Comic Sans MS" pitchFamily="66" charset="0"/>
                <a:cs typeface="Arial" pitchFamily="34" charset="0"/>
              </a:rPr>
              <a:t>la </a:t>
            </a:r>
            <a:r>
              <a:rPr lang="es-CO" sz="2000" dirty="0">
                <a:latin typeface="Comic Sans MS" pitchFamily="66" charset="0"/>
                <a:cs typeface="Arial" pitchFamily="34" charset="0"/>
              </a:rPr>
              <a:t>meta de los grupos de trabajo es compartir </a:t>
            </a:r>
            <a:r>
              <a:rPr lang="es-CO" sz="2000" dirty="0" smtClean="0">
                <a:latin typeface="Comic Sans MS" pitchFamily="66" charset="0"/>
                <a:cs typeface="Arial" pitchFamily="34" charset="0"/>
              </a:rPr>
              <a:t>información.</a:t>
            </a:r>
          </a:p>
          <a:p>
            <a:pPr algn="just"/>
            <a:endParaRPr lang="es-CO" sz="2000" dirty="0" smtClean="0">
              <a:latin typeface="Comic Sans MS" pitchFamily="66" charset="0"/>
              <a:cs typeface="Arial" pitchFamily="34" charset="0"/>
            </a:endParaRPr>
          </a:p>
          <a:p>
            <a:pPr algn="just"/>
            <a:r>
              <a:rPr lang="es-CO" sz="2000" dirty="0" smtClean="0">
                <a:latin typeface="Comic Sans MS" pitchFamily="66" charset="0"/>
                <a:cs typeface="Arial" pitchFamily="34" charset="0"/>
              </a:rPr>
              <a:t>La </a:t>
            </a:r>
            <a:r>
              <a:rPr lang="es-CO" sz="2000" dirty="0">
                <a:latin typeface="Comic Sans MS" pitchFamily="66" charset="0"/>
                <a:cs typeface="Arial" pitchFamily="34" charset="0"/>
              </a:rPr>
              <a:t>responsabilidad en los grupos es </a:t>
            </a:r>
            <a:r>
              <a:rPr lang="es-CO" sz="2000" dirty="0" smtClean="0">
                <a:latin typeface="Comic Sans MS" pitchFamily="66" charset="0"/>
                <a:cs typeface="Arial" pitchFamily="34" charset="0"/>
              </a:rPr>
              <a:t>individual</a:t>
            </a:r>
          </a:p>
          <a:p>
            <a:pPr algn="just"/>
            <a:endParaRPr lang="es-CO" sz="2000" dirty="0" smtClean="0">
              <a:latin typeface="Comic Sans MS" pitchFamily="66" charset="0"/>
              <a:cs typeface="Arial" pitchFamily="34" charset="0"/>
            </a:endParaRPr>
          </a:p>
          <a:p>
            <a:pPr algn="just"/>
            <a:r>
              <a:rPr lang="es-CO" sz="2000" dirty="0" smtClean="0">
                <a:latin typeface="Comic Sans MS" pitchFamily="66" charset="0"/>
                <a:cs typeface="Arial" pitchFamily="34" charset="0"/>
              </a:rPr>
              <a:t>las habilidades de las personas en </a:t>
            </a:r>
            <a:r>
              <a:rPr lang="es-CO" sz="2000" dirty="0">
                <a:latin typeface="Comic Sans MS" pitchFamily="66" charset="0"/>
                <a:cs typeface="Arial" pitchFamily="34" charset="0"/>
              </a:rPr>
              <a:t>los </a:t>
            </a:r>
            <a:r>
              <a:rPr lang="es-CO" sz="2000" dirty="0" smtClean="0">
                <a:latin typeface="Comic Sans MS" pitchFamily="66" charset="0"/>
                <a:cs typeface="Arial" pitchFamily="34" charset="0"/>
              </a:rPr>
              <a:t>grupos </a:t>
            </a:r>
            <a:r>
              <a:rPr lang="es-CO" sz="2000" dirty="0">
                <a:latin typeface="Comic Sans MS" pitchFamily="66" charset="0"/>
                <a:cs typeface="Arial" pitchFamily="34" charset="0"/>
              </a:rPr>
              <a:t>son aleatorias </a:t>
            </a:r>
            <a:r>
              <a:rPr lang="es-CO" sz="2000" dirty="0" smtClean="0">
                <a:latin typeface="Comic Sans MS" pitchFamily="66" charset="0"/>
                <a:cs typeface="Arial" pitchFamily="34" charset="0"/>
              </a:rPr>
              <a:t>y variables</a:t>
            </a:r>
          </a:p>
          <a:p>
            <a:pPr algn="just"/>
            <a:endParaRPr lang="es-CO" sz="2000" dirty="0" smtClean="0">
              <a:latin typeface="Comic Sans MS" pitchFamily="66" charset="0"/>
              <a:cs typeface="Arial" pitchFamily="34" charset="0"/>
            </a:endParaRPr>
          </a:p>
          <a:p>
            <a:pPr algn="just"/>
            <a:r>
              <a:rPr lang="es-CO" sz="2000" dirty="0" smtClean="0">
                <a:latin typeface="Comic Sans MS" pitchFamily="66" charset="0"/>
                <a:cs typeface="Arial" pitchFamily="34" charset="0"/>
              </a:rPr>
              <a:t>un </a:t>
            </a:r>
            <a:r>
              <a:rPr lang="es-CO" sz="2000" dirty="0">
                <a:latin typeface="Comic Sans MS" pitchFamily="66" charset="0"/>
                <a:cs typeface="Arial" pitchFamily="34" charset="0"/>
              </a:rPr>
              <a:t>grupo se limita a lograr determinados objetivos. </a:t>
            </a:r>
            <a:br>
              <a:rPr lang="es-CO" sz="2000" dirty="0">
                <a:latin typeface="Comic Sans MS" pitchFamily="66" charset="0"/>
                <a:cs typeface="Arial" pitchFamily="34" charset="0"/>
              </a:rPr>
            </a:br>
            <a:r>
              <a:rPr lang="es-CO" sz="2000" dirty="0"/>
              <a:t/>
            </a:r>
            <a:br>
              <a:rPr lang="es-CO" sz="2000" dirty="0"/>
            </a:br>
            <a:endParaRPr lang="es-CO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860032" y="1700808"/>
            <a:ext cx="3600400" cy="485740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/>
            <a:r>
              <a:rPr lang="es-CO" sz="2000" dirty="0" smtClean="0">
                <a:latin typeface="Comic Sans MS" pitchFamily="66" charset="0"/>
                <a:cs typeface="Arial" pitchFamily="34" charset="0"/>
              </a:rPr>
              <a:t>La meta de los equipos es </a:t>
            </a:r>
            <a:r>
              <a:rPr lang="es-CO" sz="2000" dirty="0">
                <a:latin typeface="Comic Sans MS" pitchFamily="66" charset="0"/>
                <a:cs typeface="Arial" pitchFamily="34" charset="0"/>
              </a:rPr>
              <a:t>el </a:t>
            </a:r>
            <a:r>
              <a:rPr lang="es-CO" sz="2000" dirty="0" smtClean="0">
                <a:latin typeface="Comic Sans MS" pitchFamily="66" charset="0"/>
                <a:cs typeface="Arial" pitchFamily="34" charset="0"/>
              </a:rPr>
              <a:t>desempeño colectivo.</a:t>
            </a:r>
          </a:p>
          <a:p>
            <a:pPr algn="just"/>
            <a:endParaRPr lang="es-CO" sz="2000" dirty="0" smtClean="0">
              <a:latin typeface="Comic Sans MS" pitchFamily="66" charset="0"/>
              <a:cs typeface="Arial" pitchFamily="34" charset="0"/>
            </a:endParaRPr>
          </a:p>
          <a:p>
            <a:pPr algn="just"/>
            <a:r>
              <a:rPr lang="es-CO" sz="2000" dirty="0" smtClean="0">
                <a:latin typeface="Comic Sans MS" pitchFamily="66" charset="0"/>
                <a:cs typeface="Arial" pitchFamily="34" charset="0"/>
              </a:rPr>
              <a:t>La </a:t>
            </a:r>
            <a:r>
              <a:rPr lang="es-CO" sz="2000" dirty="0">
                <a:latin typeface="Comic Sans MS" pitchFamily="66" charset="0"/>
                <a:cs typeface="Arial" pitchFamily="34" charset="0"/>
              </a:rPr>
              <a:t>responsabilidad en los grupos es </a:t>
            </a:r>
            <a:r>
              <a:rPr lang="es-CO" sz="2000" dirty="0" smtClean="0">
                <a:latin typeface="Comic Sans MS" pitchFamily="66" charset="0"/>
                <a:cs typeface="Arial" pitchFamily="34" charset="0"/>
              </a:rPr>
              <a:t>individual y colectiva.</a:t>
            </a:r>
          </a:p>
          <a:p>
            <a:pPr algn="just"/>
            <a:endParaRPr lang="es-CO" sz="2000" dirty="0" smtClean="0">
              <a:latin typeface="Comic Sans MS" pitchFamily="66" charset="0"/>
              <a:cs typeface="Arial" pitchFamily="34" charset="0"/>
            </a:endParaRPr>
          </a:p>
          <a:p>
            <a:pPr algn="just"/>
            <a:r>
              <a:rPr lang="es-CO" sz="2000" dirty="0" smtClean="0">
                <a:latin typeface="Comic Sans MS" pitchFamily="66" charset="0"/>
                <a:cs typeface="Arial" pitchFamily="34" charset="0"/>
              </a:rPr>
              <a:t>las </a:t>
            </a:r>
            <a:r>
              <a:rPr lang="es-CO" sz="2000" dirty="0">
                <a:latin typeface="Comic Sans MS" pitchFamily="66" charset="0"/>
                <a:cs typeface="Arial" pitchFamily="34" charset="0"/>
              </a:rPr>
              <a:t>habilidades de las personas en </a:t>
            </a:r>
            <a:r>
              <a:rPr lang="es-CO" sz="2000" dirty="0" smtClean="0">
                <a:latin typeface="Comic Sans MS" pitchFamily="66" charset="0"/>
                <a:cs typeface="Arial" pitchFamily="34" charset="0"/>
              </a:rPr>
              <a:t>equipo son complementarias.</a:t>
            </a:r>
          </a:p>
          <a:p>
            <a:pPr algn="just"/>
            <a:endParaRPr lang="es-CO" sz="2000" dirty="0" smtClean="0">
              <a:latin typeface="Comic Sans MS" pitchFamily="66" charset="0"/>
              <a:cs typeface="Arial" pitchFamily="34" charset="0"/>
            </a:endParaRPr>
          </a:p>
          <a:p>
            <a:pPr algn="just"/>
            <a:r>
              <a:rPr lang="es-CO" sz="2000" dirty="0" smtClean="0">
                <a:latin typeface="Comic Sans MS" pitchFamily="66" charset="0"/>
                <a:cs typeface="Arial" pitchFamily="34" charset="0"/>
              </a:rPr>
              <a:t>un </a:t>
            </a:r>
            <a:r>
              <a:rPr lang="es-CO" sz="2000" dirty="0">
                <a:latin typeface="Comic Sans MS" pitchFamily="66" charset="0"/>
                <a:cs typeface="Arial" pitchFamily="34" charset="0"/>
              </a:rPr>
              <a:t>equipo de trabajo genera una sinergia positiva a través del esfuerzo coordinado</a:t>
            </a:r>
          </a:p>
          <a:p>
            <a:endParaRPr lang="es-CO" sz="2000" dirty="0">
              <a:latin typeface="Arial" pitchFamily="34" charset="0"/>
              <a:cs typeface="Arial" pitchFamily="34" charset="0"/>
            </a:endParaRPr>
          </a:p>
          <a:p>
            <a:endParaRPr lang="es-CO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1529662" y="404633"/>
            <a:ext cx="1692188" cy="57606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2400" b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GRUPOS</a:t>
            </a:r>
            <a:endParaRPr lang="es-CO" sz="2400" b="1" dirty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5940152" y="412613"/>
            <a:ext cx="1728192" cy="57606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2400" b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EQUIPOS</a:t>
            </a:r>
            <a:endParaRPr lang="es-CO" sz="2400" b="1" dirty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7" name="6 Flecha abajo"/>
          <p:cNvSpPr/>
          <p:nvPr/>
        </p:nvSpPr>
        <p:spPr>
          <a:xfrm>
            <a:off x="2195736" y="988677"/>
            <a:ext cx="360040" cy="576095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7 Flecha abajo"/>
          <p:cNvSpPr/>
          <p:nvPr/>
        </p:nvSpPr>
        <p:spPr>
          <a:xfrm>
            <a:off x="6624228" y="980697"/>
            <a:ext cx="360040" cy="576095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59174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2.bp.blogspot.com/_9GxiEvQwMv8/TNoMiUIkxaI/AAAAAAAAACw/QNaEnNqUpM8/S230/comunicacion-300x3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3571876"/>
            <a:ext cx="4857784" cy="2690816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836712"/>
            <a:ext cx="7772400" cy="2520850"/>
          </a:xfrm>
        </p:spPr>
        <p:txBody>
          <a:bodyPr>
            <a:normAutofit/>
          </a:bodyPr>
          <a:lstStyle/>
          <a:p>
            <a:pPr algn="ctr"/>
            <a:r>
              <a:rPr lang="es-CO" sz="3600" dirty="0" smtClean="0">
                <a:solidFill>
                  <a:schemeClr val="tx1"/>
                </a:solidFill>
                <a:latin typeface="Comic Sans MS" pitchFamily="66" charset="0"/>
              </a:rPr>
              <a:t>¿CUALES SON LAS </a:t>
            </a:r>
            <a:r>
              <a:rPr lang="es-CO" sz="3600" b="1" dirty="0" smtClean="0">
                <a:solidFill>
                  <a:schemeClr val="tx1"/>
                </a:solidFill>
                <a:latin typeface="Comic Sans MS" pitchFamily="66" charset="0"/>
              </a:rPr>
              <a:t>VENTAJAS DEL TRABAJO EN EQUIPO</a:t>
            </a:r>
            <a:r>
              <a:rPr lang="es-CO" sz="3600" dirty="0" smtClean="0">
                <a:solidFill>
                  <a:schemeClr val="tx1"/>
                </a:solidFill>
                <a:latin typeface="Comic Sans MS" pitchFamily="66" charset="0"/>
              </a:rPr>
              <a:t>?</a:t>
            </a:r>
            <a:endParaRPr lang="es-CO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14338" name="Picture 2" descr="http://www.conversandoenpositivo.cl/portal/images/stories/trabajo%20en%20equipo.jpg"/>
          <p:cNvPicPr>
            <a:picLocks noChangeAspect="1" noChangeArrowheads="1"/>
          </p:cNvPicPr>
          <p:nvPr/>
        </p:nvPicPr>
        <p:blipFill>
          <a:blip r:embed="rId2">
            <a:lum bright="7000" contrast="8000"/>
          </a:blip>
          <a:srcRect/>
          <a:stretch>
            <a:fillRect/>
          </a:stretch>
        </p:blipFill>
        <p:spPr bwMode="auto">
          <a:xfrm>
            <a:off x="214282" y="160710"/>
            <a:ext cx="8715436" cy="6554437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6643702" y="5000636"/>
            <a:ext cx="16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rgbClr val="0070C0"/>
                </a:solidFill>
                <a:latin typeface="Comic Sans MS" pitchFamily="66" charset="0"/>
                <a:cs typeface="Arial" pitchFamily="34" charset="0"/>
              </a:rPr>
              <a:t>Aumento de compromiso</a:t>
            </a:r>
            <a:endParaRPr lang="es-CO" b="1" dirty="0">
              <a:solidFill>
                <a:srgbClr val="0070C0"/>
              </a:solidFill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85720" y="1285860"/>
            <a:ext cx="21431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es-CO" b="1" dirty="0" smtClean="0">
                <a:latin typeface="Comic Sans MS" pitchFamily="66" charset="0"/>
                <a:cs typeface="Arial" pitchFamily="34" charset="0"/>
              </a:rPr>
              <a:t>e visibilizan fortalezas individuales</a:t>
            </a:r>
            <a:endParaRPr lang="es-CO" b="1" dirty="0"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357422" y="2428868"/>
            <a:ext cx="1857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  <a:cs typeface="Arial" pitchFamily="34" charset="0"/>
              </a:rPr>
              <a:t>Amplitud de conocimientos</a:t>
            </a:r>
            <a:endParaRPr lang="es-CO" b="1" dirty="0">
              <a:solidFill>
                <a:schemeClr val="accent6">
                  <a:lumMod val="75000"/>
                </a:schemeClr>
              </a:solidFill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6740700" y="699523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rgbClr val="0070C0"/>
                </a:solidFill>
                <a:latin typeface="Comic Sans MS" pitchFamily="66" charset="0"/>
                <a:cs typeface="Arial" pitchFamily="34" charset="0"/>
              </a:rPr>
              <a:t>Implementación de nuevas ideas</a:t>
            </a:r>
            <a:endParaRPr lang="es-CO" b="1" dirty="0">
              <a:solidFill>
                <a:srgbClr val="0070C0"/>
              </a:solidFill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43174" y="3786190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Comic Sans MS" pitchFamily="66" charset="0"/>
                <a:cs typeface="Arial" pitchFamily="34" charset="0"/>
              </a:rPr>
              <a:t>Motivación</a:t>
            </a:r>
            <a:endParaRPr lang="es-CO" dirty="0">
              <a:latin typeface="Comic Sans MS" pitchFamily="66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286380" y="3643314"/>
            <a:ext cx="16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00B050"/>
                </a:solidFill>
                <a:latin typeface="Comic Sans MS" pitchFamily="66" charset="0"/>
                <a:cs typeface="Arial" pitchFamily="34" charset="0"/>
              </a:rPr>
              <a:t>Mayor eficacia</a:t>
            </a:r>
            <a:endParaRPr lang="es-CO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4786314" y="2428868"/>
            <a:ext cx="16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Comic Sans MS" pitchFamily="66" charset="0"/>
                <a:cs typeface="Arial" pitchFamily="34" charset="0"/>
              </a:rPr>
              <a:t>Diversidad de opiniones</a:t>
            </a:r>
            <a:endParaRPr lang="es-CO" dirty="0">
              <a:latin typeface="Comic Sans MS" pitchFamily="66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7143768" y="2357430"/>
            <a:ext cx="16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  <a:cs typeface="Arial" pitchFamily="34" charset="0"/>
              </a:rPr>
              <a:t>mayor aprendizaje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2357422" y="500042"/>
            <a:ext cx="18573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  <a:cs typeface="Arial" pitchFamily="34" charset="0"/>
              </a:rPr>
              <a:t>Se compensan debilidades </a:t>
            </a:r>
            <a:r>
              <a:rPr lang="es-CO" b="1" dirty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  <a:cs typeface="Arial" pitchFamily="34" charset="0"/>
              </a:rPr>
              <a:t>individuales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4786314" y="5657671"/>
            <a:ext cx="18573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  <a:cs typeface="Arial" pitchFamily="34" charset="0"/>
              </a:rPr>
              <a:t>sentido de seguridad</a:t>
            </a:r>
            <a:r>
              <a:rPr lang="es-CO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s-CO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s-CO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s-CO" dirty="0">
                <a:solidFill>
                  <a:schemeClr val="accent6">
                    <a:lumMod val="75000"/>
                  </a:schemeClr>
                </a:solidFill>
              </a:rPr>
            </a:br>
            <a:endParaRPr lang="es-CO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571472" y="4929198"/>
            <a:ext cx="20717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>
                <a:solidFill>
                  <a:srgbClr val="0070C0"/>
                </a:solidFill>
                <a:latin typeface="Comic Sans MS" pitchFamily="66" charset="0"/>
                <a:cs typeface="Arial" pitchFamily="34" charset="0"/>
              </a:rPr>
              <a:t>Desarrolla relaciones interpersonales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500034" y="3643314"/>
            <a:ext cx="2500330" cy="30003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7414" name="Picture 6" descr="http://1.bp.blogspot.com/-8atl73nDxg8/TpJ-RJrYj-I/AAAAAAAANhs/F2utz9D4R9w/s1600/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3000372"/>
            <a:ext cx="2786082" cy="316258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1143000"/>
          </a:xfrm>
        </p:spPr>
        <p:txBody>
          <a:bodyPr>
            <a:noAutofit/>
          </a:bodyPr>
          <a:lstStyle/>
          <a:p>
            <a:r>
              <a:rPr lang="es-CO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PRINCIPIOS DEL TRABAJO EN EQUIPO</a:t>
            </a:r>
            <a:endParaRPr lang="es-CO" sz="3600" b="1" dirty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428736"/>
            <a:ext cx="8358246" cy="4525963"/>
          </a:xfrm>
        </p:spPr>
        <p:txBody>
          <a:bodyPr/>
          <a:lstStyle/>
          <a:p>
            <a:pPr>
              <a:buNone/>
            </a:pPr>
            <a:endParaRPr lang="es-CO" sz="4000" dirty="0" smtClean="0">
              <a:latin typeface="Comic Sans MS" pitchFamily="66" charset="0"/>
              <a:cs typeface="Arial" pitchFamily="34" charset="0"/>
            </a:endParaRPr>
          </a:p>
          <a:p>
            <a:pPr>
              <a:buNone/>
            </a:pPr>
            <a:r>
              <a:rPr lang="es-CO" sz="4000" dirty="0" smtClean="0">
                <a:latin typeface="Comic Sans MS" pitchFamily="66" charset="0"/>
                <a:cs typeface="Arial" pitchFamily="34" charset="0"/>
              </a:rPr>
              <a:t>1.</a:t>
            </a:r>
            <a:r>
              <a:rPr lang="es-ES" sz="2800" b="1" dirty="0" smtClean="0">
                <a:latin typeface="Comic Sans MS" pitchFamily="66" charset="0"/>
                <a:cs typeface="Arial" pitchFamily="34" charset="0"/>
              </a:rPr>
              <a:t>conocer </a:t>
            </a:r>
            <a:r>
              <a:rPr lang="es-ES" sz="2800" b="1" dirty="0">
                <a:latin typeface="Comic Sans MS" pitchFamily="66" charset="0"/>
                <a:cs typeface="Arial" pitchFamily="34" charset="0"/>
              </a:rPr>
              <a:t>y aceptar los </a:t>
            </a:r>
            <a:r>
              <a:rPr lang="es-ES" sz="2800" b="1" dirty="0" smtClean="0">
                <a:latin typeface="Comic Sans MS" pitchFamily="66" charset="0"/>
                <a:cs typeface="Arial" pitchFamily="34" charset="0"/>
              </a:rPr>
              <a:t>objetivos</a:t>
            </a:r>
          </a:p>
          <a:p>
            <a:pPr>
              <a:buNone/>
            </a:pPr>
            <a:endParaRPr lang="es-ES" sz="2400" dirty="0" smtClean="0"/>
          </a:p>
          <a:p>
            <a:pPr algn="ctr">
              <a:buNone/>
            </a:pPr>
            <a:r>
              <a:rPr lang="es-ES" sz="2400" i="1" dirty="0" smtClean="0"/>
              <a:t>                      </a:t>
            </a:r>
            <a:endParaRPr lang="es-CO" dirty="0"/>
          </a:p>
        </p:txBody>
      </p:sp>
      <p:sp>
        <p:nvSpPr>
          <p:cNvPr id="9" name="8 CuadroTexto"/>
          <p:cNvSpPr txBox="1"/>
          <p:nvPr/>
        </p:nvSpPr>
        <p:spPr>
          <a:xfrm>
            <a:off x="4071934" y="3286124"/>
            <a:ext cx="4286280" cy="30718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i="1" dirty="0" smtClean="0"/>
              <a:t>“</a:t>
            </a:r>
            <a:r>
              <a:rPr lang="es-ES" sz="2400" i="1" dirty="0" smtClean="0">
                <a:latin typeface="Comic Sans MS" pitchFamily="66" charset="0"/>
              </a:rPr>
              <a:t>El trabajo en equipo es la habilidad de trabajar juntos hacia una visión común. Es el combustible que le permite a la gente común obtener resultados poco comunes.”</a:t>
            </a:r>
            <a:br>
              <a:rPr lang="es-ES" sz="2400" i="1" dirty="0" smtClean="0">
                <a:latin typeface="Comic Sans MS" pitchFamily="66" charset="0"/>
              </a:rPr>
            </a:br>
            <a:r>
              <a:rPr lang="es-ES" sz="2400" i="1" dirty="0" smtClean="0">
                <a:latin typeface="Comic Sans MS" pitchFamily="66" charset="0"/>
              </a:rPr>
              <a:t>-Andrew Carnegie</a:t>
            </a:r>
          </a:p>
          <a:p>
            <a:endParaRPr lang="es-CO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6072198" y="2214554"/>
            <a:ext cx="2786082" cy="435771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260648"/>
            <a:ext cx="8822214" cy="1368152"/>
          </a:xfrm>
        </p:spPr>
        <p:txBody>
          <a:bodyPr>
            <a:normAutofit fontScale="90000"/>
          </a:bodyPr>
          <a:lstStyle/>
          <a:p>
            <a:r>
              <a:rPr lang="es-ES" sz="3100" b="1" dirty="0" smtClean="0">
                <a:solidFill>
                  <a:schemeClr val="tx1"/>
                </a:solidFill>
                <a:latin typeface="Comic Sans MS" pitchFamily="66" charset="0"/>
                <a:cs typeface="Arial" pitchFamily="34" charset="0"/>
              </a:rPr>
              <a:t/>
            </a:r>
            <a:br>
              <a:rPr lang="es-ES" sz="3100" b="1" dirty="0" smtClean="0">
                <a:solidFill>
                  <a:schemeClr val="tx1"/>
                </a:solidFill>
                <a:latin typeface="Comic Sans MS" pitchFamily="66" charset="0"/>
                <a:cs typeface="Arial" pitchFamily="34" charset="0"/>
              </a:rPr>
            </a:br>
            <a:r>
              <a:rPr lang="es-ES" sz="3100" b="1" dirty="0">
                <a:solidFill>
                  <a:schemeClr val="tx1"/>
                </a:solidFill>
                <a:latin typeface="Comic Sans MS" pitchFamily="66" charset="0"/>
                <a:cs typeface="Arial" pitchFamily="34" charset="0"/>
              </a:rPr>
              <a:t/>
            </a:r>
            <a:br>
              <a:rPr lang="es-ES" sz="3100" b="1" dirty="0">
                <a:solidFill>
                  <a:schemeClr val="tx1"/>
                </a:solidFill>
                <a:latin typeface="Comic Sans MS" pitchFamily="66" charset="0"/>
                <a:cs typeface="Arial" pitchFamily="34" charset="0"/>
              </a:rPr>
            </a:br>
            <a:r>
              <a:rPr lang="es-ES" sz="3100" b="1" dirty="0" smtClean="0">
                <a:solidFill>
                  <a:schemeClr val="tx1"/>
                </a:solidFill>
                <a:latin typeface="Comic Sans MS" pitchFamily="66" charset="0"/>
                <a:cs typeface="Arial" pitchFamily="34" charset="0"/>
              </a:rPr>
              <a:t/>
            </a:r>
            <a:br>
              <a:rPr lang="es-ES" sz="3100" b="1" dirty="0" smtClean="0">
                <a:solidFill>
                  <a:schemeClr val="tx1"/>
                </a:solidFill>
                <a:latin typeface="Comic Sans MS" pitchFamily="66" charset="0"/>
                <a:cs typeface="Arial" pitchFamily="34" charset="0"/>
              </a:rPr>
            </a:br>
            <a:r>
              <a:rPr lang="es-ES" sz="3100" b="1" dirty="0">
                <a:solidFill>
                  <a:schemeClr val="tx1"/>
                </a:solidFill>
                <a:latin typeface="Comic Sans MS" pitchFamily="66" charset="0"/>
                <a:cs typeface="Arial" pitchFamily="34" charset="0"/>
              </a:rPr>
              <a:t/>
            </a:r>
            <a:br>
              <a:rPr lang="es-ES" sz="3100" b="1" dirty="0">
                <a:solidFill>
                  <a:schemeClr val="tx1"/>
                </a:solidFill>
                <a:latin typeface="Comic Sans MS" pitchFamily="66" charset="0"/>
                <a:cs typeface="Arial" pitchFamily="34" charset="0"/>
              </a:rPr>
            </a:br>
            <a:r>
              <a:rPr lang="es-ES" sz="3100" b="1" dirty="0" smtClean="0">
                <a:solidFill>
                  <a:schemeClr val="tx1"/>
                </a:solidFill>
                <a:latin typeface="Comic Sans MS" pitchFamily="66" charset="0"/>
                <a:cs typeface="Arial" pitchFamily="34" charset="0"/>
              </a:rPr>
              <a:t/>
            </a:r>
            <a:br>
              <a:rPr lang="es-ES" sz="3100" b="1" dirty="0" smtClean="0">
                <a:solidFill>
                  <a:schemeClr val="tx1"/>
                </a:solidFill>
                <a:latin typeface="Comic Sans MS" pitchFamily="66" charset="0"/>
                <a:cs typeface="Arial" pitchFamily="34" charset="0"/>
              </a:rPr>
            </a:br>
            <a:r>
              <a:rPr lang="es-ES" sz="3100" b="1" dirty="0" smtClean="0">
                <a:solidFill>
                  <a:schemeClr val="tx1"/>
                </a:solidFill>
                <a:latin typeface="Comic Sans MS" pitchFamily="66" charset="0"/>
                <a:cs typeface="Arial" pitchFamily="34" charset="0"/>
              </a:rPr>
              <a:t>2.Tener claro el trabajo que le fue asignado y su responsabilidad</a:t>
            </a:r>
            <a:r>
              <a:rPr lang="es-ES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es-CO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1528738"/>
            <a:ext cx="4572032" cy="5329262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endParaRPr lang="es-ES" dirty="0" smtClean="0">
              <a:cs typeface="Arial" pitchFamily="34" charset="0"/>
            </a:endParaRPr>
          </a:p>
          <a:p>
            <a:pPr algn="just">
              <a:buNone/>
            </a:pPr>
            <a:r>
              <a:rPr lang="es-ES" dirty="0" smtClean="0">
                <a:latin typeface="Comic Sans MS" pitchFamily="66" charset="0"/>
                <a:cs typeface="Arial" pitchFamily="34" charset="0"/>
              </a:rPr>
              <a:t>Había que hacer un trabajo muy importante y </a:t>
            </a:r>
            <a:r>
              <a:rPr lang="es-ES" b="1" dirty="0" smtClean="0">
                <a:latin typeface="Comic Sans MS" pitchFamily="66" charset="0"/>
                <a:cs typeface="Arial" pitchFamily="34" charset="0"/>
              </a:rPr>
              <a:t>“Cada uno” </a:t>
            </a:r>
            <a:r>
              <a:rPr lang="es-ES" dirty="0" smtClean="0">
                <a:latin typeface="Comic Sans MS" pitchFamily="66" charset="0"/>
                <a:cs typeface="Arial" pitchFamily="34" charset="0"/>
              </a:rPr>
              <a:t>estaba seguro de que </a:t>
            </a:r>
            <a:r>
              <a:rPr lang="es-ES" b="1" dirty="0" smtClean="0">
                <a:latin typeface="Comic Sans MS" pitchFamily="66" charset="0"/>
                <a:cs typeface="Arial" pitchFamily="34" charset="0"/>
              </a:rPr>
              <a:t>“Alguien” </a:t>
            </a:r>
            <a:r>
              <a:rPr lang="es-ES" dirty="0" smtClean="0">
                <a:latin typeface="Comic Sans MS" pitchFamily="66" charset="0"/>
                <a:cs typeface="Arial" pitchFamily="34" charset="0"/>
              </a:rPr>
              <a:t>lo haría.</a:t>
            </a:r>
            <a:endParaRPr lang="es-CO" dirty="0" smtClean="0">
              <a:latin typeface="Comic Sans MS" pitchFamily="66" charset="0"/>
              <a:cs typeface="Arial" pitchFamily="34" charset="0"/>
            </a:endParaRPr>
          </a:p>
          <a:p>
            <a:pPr algn="just">
              <a:buNone/>
            </a:pPr>
            <a:r>
              <a:rPr lang="es-ES" b="1" dirty="0" smtClean="0">
                <a:latin typeface="Comic Sans MS" pitchFamily="66" charset="0"/>
                <a:cs typeface="Arial" pitchFamily="34" charset="0"/>
              </a:rPr>
              <a:t>“Cualquiera” </a:t>
            </a:r>
            <a:r>
              <a:rPr lang="es-ES" dirty="0" smtClean="0">
                <a:latin typeface="Comic Sans MS" pitchFamily="66" charset="0"/>
                <a:cs typeface="Arial" pitchFamily="34" charset="0"/>
              </a:rPr>
              <a:t>pudo haberlo hecho, pero </a:t>
            </a:r>
            <a:r>
              <a:rPr lang="es-ES" b="1" dirty="0" smtClean="0">
                <a:latin typeface="Comic Sans MS" pitchFamily="66" charset="0"/>
                <a:cs typeface="Arial" pitchFamily="34" charset="0"/>
              </a:rPr>
              <a:t>“Ninguno” </a:t>
            </a:r>
            <a:r>
              <a:rPr lang="es-ES" dirty="0" smtClean="0">
                <a:latin typeface="Comic Sans MS" pitchFamily="66" charset="0"/>
                <a:cs typeface="Arial" pitchFamily="34" charset="0"/>
              </a:rPr>
              <a:t>lo hizo. </a:t>
            </a:r>
            <a:r>
              <a:rPr lang="es-ES" b="1" dirty="0" smtClean="0">
                <a:latin typeface="Comic Sans MS" pitchFamily="66" charset="0"/>
                <a:cs typeface="Arial" pitchFamily="34" charset="0"/>
              </a:rPr>
              <a:t>“Alguien” </a:t>
            </a:r>
            <a:r>
              <a:rPr lang="es-ES" dirty="0" smtClean="0">
                <a:latin typeface="Comic Sans MS" pitchFamily="66" charset="0"/>
                <a:cs typeface="Arial" pitchFamily="34" charset="0"/>
              </a:rPr>
              <a:t>se disgustó por eso, ya que el trabajo era de </a:t>
            </a:r>
            <a:r>
              <a:rPr lang="es-ES" b="1" dirty="0" smtClean="0">
                <a:latin typeface="Comic Sans MS" pitchFamily="66" charset="0"/>
                <a:cs typeface="Arial" pitchFamily="34" charset="0"/>
              </a:rPr>
              <a:t>“Cada uno”.</a:t>
            </a:r>
            <a:endParaRPr lang="es-CO" b="1" dirty="0" smtClean="0">
              <a:latin typeface="Comic Sans MS" pitchFamily="66" charset="0"/>
              <a:cs typeface="Arial" pitchFamily="34" charset="0"/>
            </a:endParaRPr>
          </a:p>
          <a:p>
            <a:pPr algn="just">
              <a:buNone/>
            </a:pPr>
            <a:r>
              <a:rPr lang="es-ES" b="1" dirty="0" smtClean="0">
                <a:latin typeface="Comic Sans MS" pitchFamily="66" charset="0"/>
                <a:cs typeface="Arial" pitchFamily="34" charset="0"/>
              </a:rPr>
              <a:t>“Cada uno” </a:t>
            </a:r>
            <a:r>
              <a:rPr lang="es-ES" dirty="0" smtClean="0">
                <a:latin typeface="Comic Sans MS" pitchFamily="66" charset="0"/>
                <a:cs typeface="Arial" pitchFamily="34" charset="0"/>
              </a:rPr>
              <a:t>pensó que </a:t>
            </a:r>
            <a:r>
              <a:rPr lang="es-ES" b="1" dirty="0" smtClean="0">
                <a:latin typeface="Comic Sans MS" pitchFamily="66" charset="0"/>
                <a:cs typeface="Arial" pitchFamily="34" charset="0"/>
              </a:rPr>
              <a:t>“Cualquiera” </a:t>
            </a:r>
            <a:r>
              <a:rPr lang="es-ES" dirty="0" smtClean="0">
                <a:latin typeface="Comic Sans MS" pitchFamily="66" charset="0"/>
                <a:cs typeface="Arial" pitchFamily="34" charset="0"/>
              </a:rPr>
              <a:t>podría hacerlo, pero </a:t>
            </a:r>
            <a:r>
              <a:rPr lang="es-ES" b="1" dirty="0" smtClean="0">
                <a:latin typeface="Comic Sans MS" pitchFamily="66" charset="0"/>
                <a:cs typeface="Arial" pitchFamily="34" charset="0"/>
              </a:rPr>
              <a:t>“Ninguno” </a:t>
            </a:r>
            <a:r>
              <a:rPr lang="es-ES" dirty="0" smtClean="0">
                <a:latin typeface="Comic Sans MS" pitchFamily="66" charset="0"/>
                <a:cs typeface="Arial" pitchFamily="34" charset="0"/>
              </a:rPr>
              <a:t>se dio cuenta que</a:t>
            </a:r>
            <a:r>
              <a:rPr lang="es-ES" b="1" dirty="0" smtClean="0">
                <a:latin typeface="Comic Sans MS" pitchFamily="66" charset="0"/>
                <a:cs typeface="Arial" pitchFamily="34" charset="0"/>
              </a:rPr>
              <a:t> “Cada uno” </a:t>
            </a:r>
            <a:r>
              <a:rPr lang="es-ES" dirty="0" smtClean="0">
                <a:latin typeface="Comic Sans MS" pitchFamily="66" charset="0"/>
                <a:cs typeface="Arial" pitchFamily="34" charset="0"/>
              </a:rPr>
              <a:t>lo haría.</a:t>
            </a:r>
            <a:endParaRPr lang="es-CO" dirty="0" smtClean="0">
              <a:latin typeface="Comic Sans MS" pitchFamily="66" charset="0"/>
              <a:cs typeface="Arial" pitchFamily="34" charset="0"/>
            </a:endParaRPr>
          </a:p>
          <a:p>
            <a:pPr algn="just">
              <a:buNone/>
            </a:pPr>
            <a:endParaRPr lang="es-ES" dirty="0" smtClean="0">
              <a:latin typeface="Comic Sans MS" pitchFamily="66" charset="0"/>
              <a:cs typeface="Arial" pitchFamily="34" charset="0"/>
            </a:endParaRPr>
          </a:p>
          <a:p>
            <a:pPr algn="just">
              <a:buNone/>
            </a:pPr>
            <a:r>
              <a:rPr lang="es-ES" u="sng" dirty="0" smtClean="0">
                <a:latin typeface="Comic Sans MS" pitchFamily="66" charset="0"/>
                <a:cs typeface="Arial" pitchFamily="34" charset="0"/>
              </a:rPr>
              <a:t>En conclusión</a:t>
            </a:r>
            <a:r>
              <a:rPr lang="es-ES" dirty="0" smtClean="0">
                <a:latin typeface="Comic Sans MS" pitchFamily="66" charset="0"/>
                <a:cs typeface="Arial" pitchFamily="34" charset="0"/>
              </a:rPr>
              <a:t>, </a:t>
            </a:r>
          </a:p>
          <a:p>
            <a:pPr algn="just">
              <a:buNone/>
            </a:pPr>
            <a:endParaRPr lang="es-ES" b="1" dirty="0">
              <a:solidFill>
                <a:srgbClr val="0070C0"/>
              </a:solidFill>
              <a:latin typeface="Comic Sans MS" pitchFamily="66" charset="0"/>
              <a:cs typeface="Arial" pitchFamily="34" charset="0"/>
            </a:endParaRPr>
          </a:p>
          <a:p>
            <a:pPr algn="just">
              <a:buNone/>
            </a:pPr>
            <a:r>
              <a:rPr lang="es-ES" b="1" dirty="0" smtClean="0">
                <a:solidFill>
                  <a:srgbClr val="0070C0"/>
                </a:solidFill>
                <a:latin typeface="Comic Sans MS" pitchFamily="66" charset="0"/>
                <a:cs typeface="Arial" pitchFamily="34" charset="0"/>
              </a:rPr>
              <a:t>“Cada uno” </a:t>
            </a:r>
            <a:r>
              <a:rPr lang="es-ES" dirty="0" smtClean="0">
                <a:latin typeface="Comic Sans MS" pitchFamily="66" charset="0"/>
                <a:cs typeface="Arial" pitchFamily="34" charset="0"/>
              </a:rPr>
              <a:t>culpó a </a:t>
            </a:r>
            <a:r>
              <a:rPr lang="es-ES" b="1" dirty="0" smtClean="0">
                <a:solidFill>
                  <a:srgbClr val="0070C0"/>
                </a:solidFill>
                <a:latin typeface="Comic Sans MS" pitchFamily="66" charset="0"/>
                <a:cs typeface="Arial" pitchFamily="34" charset="0"/>
              </a:rPr>
              <a:t>“Alguien” </a:t>
            </a:r>
            <a:r>
              <a:rPr lang="es-ES" dirty="0" smtClean="0">
                <a:latin typeface="Comic Sans MS" pitchFamily="66" charset="0"/>
                <a:cs typeface="Arial" pitchFamily="34" charset="0"/>
              </a:rPr>
              <a:t>cuando </a:t>
            </a:r>
            <a:r>
              <a:rPr lang="es-ES" b="1" dirty="0" smtClean="0">
                <a:solidFill>
                  <a:srgbClr val="0070C0"/>
                </a:solidFill>
                <a:latin typeface="Comic Sans MS" pitchFamily="66" charset="0"/>
                <a:cs typeface="Arial" pitchFamily="34" charset="0"/>
              </a:rPr>
              <a:t>“Ninguno ” </a:t>
            </a:r>
            <a:r>
              <a:rPr lang="es-ES" dirty="0" smtClean="0">
                <a:latin typeface="Comic Sans MS" pitchFamily="66" charset="0"/>
                <a:cs typeface="Arial" pitchFamily="34" charset="0"/>
              </a:rPr>
              <a:t>hizo lo que </a:t>
            </a:r>
            <a:r>
              <a:rPr lang="es-ES" b="1" dirty="0" smtClean="0">
                <a:solidFill>
                  <a:srgbClr val="FF0000"/>
                </a:solidFill>
                <a:latin typeface="Comic Sans MS" pitchFamily="66" charset="0"/>
                <a:cs typeface="Arial" pitchFamily="34" charset="0"/>
              </a:rPr>
              <a:t>“Cualquiera” </a:t>
            </a:r>
            <a:r>
              <a:rPr lang="es-ES" dirty="0" smtClean="0">
                <a:latin typeface="Comic Sans MS" pitchFamily="66" charset="0"/>
                <a:cs typeface="Arial" pitchFamily="34" charset="0"/>
              </a:rPr>
              <a:t>podría haber hecho.</a:t>
            </a:r>
            <a:endParaRPr lang="es-CO" dirty="0">
              <a:latin typeface="Comic Sans MS" pitchFamily="66" charset="0"/>
            </a:endParaRPr>
          </a:p>
        </p:txBody>
      </p:sp>
      <p:pic>
        <p:nvPicPr>
          <p:cNvPr id="4" name="Picture 2" descr="http://www.humor12.com/data/media/4/trabajo_en_equip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1857364"/>
            <a:ext cx="3214710" cy="436282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409</TotalTime>
  <Words>632</Words>
  <Application>Microsoft Office PowerPoint</Application>
  <PresentationFormat>Presentación en pantalla (4:3)</PresentationFormat>
  <Paragraphs>81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2" baseType="lpstr">
      <vt:lpstr>Arial</vt:lpstr>
      <vt:lpstr>Calibri</vt:lpstr>
      <vt:lpstr>Comic Sans MS</vt:lpstr>
      <vt:lpstr>Constantia</vt:lpstr>
      <vt:lpstr>Wingdings 2</vt:lpstr>
      <vt:lpstr>Flujo</vt:lpstr>
      <vt:lpstr>Presentación de PowerPoint</vt:lpstr>
      <vt:lpstr>DEFINICIÓN</vt:lpstr>
      <vt:lpstr>Presentación de PowerPoint</vt:lpstr>
      <vt:lpstr>Presentación de PowerPoint</vt:lpstr>
      <vt:lpstr>Presentación de PowerPoint</vt:lpstr>
      <vt:lpstr>¿CUALES SON LAS VENTAJAS DEL TRABAJO EN EQUIPO?</vt:lpstr>
      <vt:lpstr>Presentación de PowerPoint</vt:lpstr>
      <vt:lpstr>PRINCIPIOS DEL TRABAJO EN EQUIPO</vt:lpstr>
      <vt:lpstr>     2.Tener claro el trabajo que le fue asignado y su responsabilidad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Julieth</dc:creator>
  <cp:lastModifiedBy>Usuario de Windows</cp:lastModifiedBy>
  <cp:revision>44</cp:revision>
  <dcterms:created xsi:type="dcterms:W3CDTF">2012-02-29T00:41:55Z</dcterms:created>
  <dcterms:modified xsi:type="dcterms:W3CDTF">2021-02-02T18:51:32Z</dcterms:modified>
</cp:coreProperties>
</file>